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sldIdLst>
    <p:sldId id="281" r:id="rId3"/>
    <p:sldId id="261" r:id="rId4"/>
    <p:sldId id="257" r:id="rId5"/>
    <p:sldId id="258" r:id="rId6"/>
    <p:sldId id="259" r:id="rId7"/>
    <p:sldId id="260" r:id="rId8"/>
    <p:sldId id="262" r:id="rId9"/>
    <p:sldId id="263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64" r:id="rId22"/>
    <p:sldId id="265" r:id="rId23"/>
    <p:sldId id="266" r:id="rId24"/>
    <p:sldId id="279" r:id="rId25"/>
    <p:sldId id="280" r:id="rId26"/>
  </p:sldIdLst>
  <p:sldSz cx="12192000" cy="6858000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Gill Sans MT" panose="020B0502020104020203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57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60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078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015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567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487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04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284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998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9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320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24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127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4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33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33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13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78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52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99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23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1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EB473-9DA9-4162-9791-7B13F7DDEC58}" type="datetimeFigureOut">
              <a:rPr lang="en-IN" smtClean="0"/>
              <a:t>04-08-2018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A73FDB-380B-4C0D-AC0F-4128EC26A48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2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84231" y="1214438"/>
            <a:ext cx="6526823" cy="2387600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>
                <a:solidFill>
                  <a:srgbClr val="C00000"/>
                </a:solidFill>
              </a:rPr>
              <a:t>Stock Price Prediction</a:t>
            </a:r>
          </a:p>
          <a:p>
            <a:pPr algn="ctr"/>
            <a:endParaRPr lang="en-IN" sz="4000" dirty="0">
              <a:solidFill>
                <a:srgbClr val="C00000"/>
              </a:solidFill>
            </a:endParaRPr>
          </a:p>
          <a:p>
            <a:pPr algn="ctr"/>
            <a:r>
              <a:rPr lang="en-IN" sz="4000" dirty="0">
                <a:solidFill>
                  <a:srgbClr val="C00000"/>
                </a:solidFill>
              </a:rPr>
              <a:t>Using </a:t>
            </a:r>
          </a:p>
          <a:p>
            <a:pPr algn="ctr"/>
            <a:r>
              <a:rPr lang="en-IN" sz="4000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833937" y="3602038"/>
            <a:ext cx="2427409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2800" dirty="0">
              <a:solidFill>
                <a:srgbClr val="C00000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IN" sz="2800" dirty="0">
                <a:solidFill>
                  <a:srgbClr val="C0000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Kevin Mathew T (BE/10085/17) </a:t>
            </a:r>
          </a:p>
        </p:txBody>
      </p:sp>
    </p:spTree>
    <p:extLst>
      <p:ext uri="{BB962C8B-B14F-4D97-AF65-F5344CB8AC3E}">
        <p14:creationId xmlns:p14="http://schemas.microsoft.com/office/powerpoint/2010/main" val="465836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Conditional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000"/>
            <a:ext cx="10515600" cy="1886673"/>
          </a:xfrm>
        </p:spPr>
        <p:txBody>
          <a:bodyPr>
            <a:normAutofit/>
          </a:bodyPr>
          <a:lstStyle/>
          <a:p>
            <a:r>
              <a:rPr lang="en-IN" dirty="0"/>
              <a:t>Straight - “The quick brown fox jumps over the lazy dog” </a:t>
            </a:r>
          </a:p>
          <a:p>
            <a:r>
              <a:rPr lang="en-IN" dirty="0"/>
              <a:t>Reverse - “Dog lazy the over jumps fox brown quick the”</a:t>
            </a:r>
          </a:p>
          <a:p>
            <a:r>
              <a:rPr lang="en-IN" dirty="0"/>
              <a:t>Feed Forward Neural Networks do not have memory, while Recurrent Neural Networks do.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098" name="Picture 2" descr="Image result for feed forward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96" y="3057450"/>
            <a:ext cx="6002779" cy="36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51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9683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Recurrent Neural Networks</a:t>
            </a:r>
          </a:p>
        </p:txBody>
      </p:sp>
      <p:pic>
        <p:nvPicPr>
          <p:cNvPr id="5122" name="Picture 2" descr="Image result for recurrent neural net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76600"/>
            <a:ext cx="10515600" cy="276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147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768753" y="1643605"/>
                <a:ext cx="10515600" cy="43752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IN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IN" sz="36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IN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IN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IN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(W</a:t>
                </a:r>
                <a:r>
                  <a:rPr lang="en-IN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IN" sz="36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IN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+ U</a:t>
                </a:r>
                <a:r>
                  <a:rPr lang="en-IN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IN" sz="36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t-1</a:t>
                </a:r>
                <a:r>
                  <a:rPr lang="en-IN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IN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IN" sz="36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IN" sz="36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IN" sz="3200" dirty="0"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Inputs to Neural Network</a:t>
                </a:r>
              </a:p>
              <a:p>
                <a:pPr marL="0" indent="0" algn="ctr">
                  <a:buNone/>
                </a:pPr>
                <a:r>
                  <a:rPr lang="en-IN" sz="32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IN" sz="32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IN" sz="4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IN" sz="3200" dirty="0"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Hidden state at time-step t.</a:t>
                </a:r>
              </a:p>
              <a:p>
                <a:pPr marL="0" indent="0" algn="ctr">
                  <a:buNone/>
                </a:pPr>
                <a:r>
                  <a:rPr lang="en-IN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IN" sz="4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IN" sz="3200" dirty="0"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Weights for Neural Network</a:t>
                </a:r>
              </a:p>
              <a:p>
                <a:pPr marL="0" indent="0" algn="ctr">
                  <a:buNone/>
                </a:pPr>
                <a:r>
                  <a:rPr lang="en-IN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IN" sz="4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4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IN" sz="3200" dirty="0"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hidden state to hidden state matrix (transition matrix)</a:t>
                </a:r>
              </a:p>
              <a:p>
                <a:pPr marL="0" indent="0" algn="ctr">
                  <a:buNone/>
                </a:pPr>
                <a:endParaRPr lang="en-IN" sz="36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53" y="1643605"/>
                <a:ext cx="10515600" cy="4375230"/>
              </a:xfrm>
              <a:prstGeom prst="rect">
                <a:avLst/>
              </a:prstGeom>
              <a:blipFill>
                <a:blip r:embed="rId2"/>
                <a:stretch>
                  <a:fillRect t="-34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929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6538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Decay of Information through time</a:t>
            </a:r>
          </a:p>
        </p:txBody>
      </p:sp>
      <p:pic>
        <p:nvPicPr>
          <p:cNvPr id="6146" name="Picture 2" descr="Image result for vanishing gradien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21898" r="-39" b="-21898"/>
          <a:stretch/>
        </p:blipFill>
        <p:spPr bwMode="auto">
          <a:xfrm>
            <a:off x="1106127" y="1933757"/>
            <a:ext cx="9979746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3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Long Short Term Memory</a:t>
            </a:r>
          </a:p>
        </p:txBody>
      </p:sp>
      <p:pic>
        <p:nvPicPr>
          <p:cNvPr id="8194" name="Picture 2" descr="Image result for lst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74" y="2034682"/>
            <a:ext cx="9580252" cy="382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064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93" y="2108068"/>
            <a:ext cx="4358734" cy="2683851"/>
          </a:xfrm>
        </p:spPr>
      </p:pic>
    </p:spTree>
    <p:extLst>
      <p:ext uri="{BB962C8B-B14F-4D97-AF65-F5344CB8AC3E}">
        <p14:creationId xmlns:p14="http://schemas.microsoft.com/office/powerpoint/2010/main" val="3528144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6" y="1250065"/>
            <a:ext cx="11073918" cy="4560441"/>
          </a:xfrm>
        </p:spPr>
      </p:pic>
    </p:spTree>
    <p:extLst>
      <p:ext uri="{BB962C8B-B14F-4D97-AF65-F5344CB8AC3E}">
        <p14:creationId xmlns:p14="http://schemas.microsoft.com/office/powerpoint/2010/main" val="1717631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6" y="1388961"/>
            <a:ext cx="9921776" cy="40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65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1" y="1505969"/>
            <a:ext cx="9334347" cy="396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86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5" y="1464892"/>
            <a:ext cx="10052797" cy="3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1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25587"/>
            <a:ext cx="10858500" cy="73977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Roboto" panose="02000000000000000000" pitchFamily="2" charset="0"/>
                <a:ea typeface="Roboto" panose="02000000000000000000" pitchFamily="2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2524125"/>
            <a:ext cx="6076951" cy="3428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The aim of this project is to examine the effectiveness of </a:t>
            </a:r>
            <a:r>
              <a:rPr lang="en-IN" sz="2400" b="1" i="1" dirty="0">
                <a:latin typeface="Roboto" panose="02000000000000000000" pitchFamily="2" charset="0"/>
                <a:ea typeface="Roboto" panose="02000000000000000000" pitchFamily="2" charset="0"/>
              </a:rPr>
              <a:t>Machine Learning </a:t>
            </a: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to predict future stock prices based on given previous stock prices. </a:t>
            </a:r>
          </a:p>
          <a:p>
            <a:pPr marL="0" indent="0">
              <a:buNone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This is achieved with the help of </a:t>
            </a:r>
            <a:r>
              <a:rPr lang="en-IN" sz="2400" b="1" i="1" dirty="0">
                <a:latin typeface="Roboto" panose="02000000000000000000" pitchFamily="2" charset="0"/>
                <a:ea typeface="Roboto" panose="02000000000000000000" pitchFamily="2" charset="0"/>
              </a:rPr>
              <a:t>Recurrent</a:t>
            </a: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IN" sz="2400" b="1" i="1" dirty="0">
                <a:latin typeface="Roboto" panose="02000000000000000000" pitchFamily="2" charset="0"/>
                <a:ea typeface="Roboto" panose="02000000000000000000" pitchFamily="2" charset="0"/>
              </a:rPr>
              <a:t>Neural Networks</a:t>
            </a: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, which is a </a:t>
            </a:r>
            <a:r>
              <a:rPr lang="en-IN" sz="2400" b="1" i="1" dirty="0">
                <a:latin typeface="Roboto" panose="02000000000000000000" pitchFamily="2" charset="0"/>
                <a:ea typeface="Roboto" panose="02000000000000000000" pitchFamily="2" charset="0"/>
              </a:rPr>
              <a:t>Supervised Learning Model</a:t>
            </a: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1026" name="Picture 2" descr="Image result for stock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572251" y="1577972"/>
            <a:ext cx="5181600" cy="37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484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5869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2866"/>
            <a:ext cx="10515600" cy="1461586"/>
          </a:xfrm>
        </p:spPr>
        <p:txBody>
          <a:bodyPr/>
          <a:lstStyle/>
          <a:p>
            <a:r>
              <a:rPr lang="en-IN" dirty="0"/>
              <a:t>Historical data for the </a:t>
            </a:r>
            <a:r>
              <a:rPr lang="en-IN" b="1" i="1" dirty="0"/>
              <a:t>Apple Inc.</a:t>
            </a:r>
            <a:r>
              <a:rPr lang="en-IN" dirty="0"/>
              <a:t> stock was collected using </a:t>
            </a:r>
            <a:r>
              <a:rPr lang="en-IN" b="1" i="1" dirty="0"/>
              <a:t>Quandl</a:t>
            </a:r>
            <a:r>
              <a:rPr lang="en-IN" dirty="0"/>
              <a:t>.</a:t>
            </a:r>
          </a:p>
          <a:p>
            <a:r>
              <a:rPr lang="en-IN" dirty="0"/>
              <a:t>This data comprised of </a:t>
            </a:r>
            <a:r>
              <a:rPr lang="en-IN" b="1" i="1" dirty="0"/>
              <a:t>13 features </a:t>
            </a:r>
            <a:r>
              <a:rPr lang="en-IN" dirty="0"/>
              <a:t>of </a:t>
            </a:r>
            <a:r>
              <a:rPr lang="en-IN" b="1" i="1" dirty="0"/>
              <a:t>Apple Inc. </a:t>
            </a:r>
            <a:r>
              <a:rPr lang="en-IN" dirty="0"/>
              <a:t>stocks from </a:t>
            </a:r>
            <a:r>
              <a:rPr lang="en-IN" b="1" i="1" dirty="0"/>
              <a:t>3</a:t>
            </a:r>
            <a:r>
              <a:rPr lang="en-IN" b="1" i="1" baseline="30000" dirty="0"/>
              <a:t>rd</a:t>
            </a:r>
            <a:r>
              <a:rPr lang="en-IN" b="1" i="1" dirty="0"/>
              <a:t> January, 2000 </a:t>
            </a:r>
            <a:r>
              <a:rPr lang="en-IN" dirty="0"/>
              <a:t>to </a:t>
            </a:r>
            <a:r>
              <a:rPr lang="en-IN" b="1" i="1" dirty="0"/>
              <a:t>27</a:t>
            </a:r>
            <a:r>
              <a:rPr lang="en-IN" b="1" i="1" baseline="30000" dirty="0"/>
              <a:t>th</a:t>
            </a:r>
            <a:r>
              <a:rPr lang="en-IN" b="1" i="1" dirty="0"/>
              <a:t> March</a:t>
            </a:r>
            <a:r>
              <a:rPr lang="en-IN" b="1" dirty="0"/>
              <a:t>,</a:t>
            </a:r>
            <a:r>
              <a:rPr lang="en-IN" b="1" i="1" dirty="0"/>
              <a:t> 2018</a:t>
            </a:r>
            <a:r>
              <a:rPr lang="en-IN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1294"/>
            <a:ext cx="10515600" cy="1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1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9492"/>
            <a:ext cx="10515600" cy="2283388"/>
          </a:xfrm>
        </p:spPr>
        <p:txBody>
          <a:bodyPr/>
          <a:lstStyle/>
          <a:p>
            <a:r>
              <a:rPr lang="en-IN" dirty="0"/>
              <a:t>The </a:t>
            </a:r>
            <a:r>
              <a:rPr lang="en-IN" b="1" i="1" dirty="0"/>
              <a:t>unrequired features</a:t>
            </a:r>
            <a:r>
              <a:rPr lang="en-IN" dirty="0"/>
              <a:t> were removed. Only 4 features – </a:t>
            </a:r>
            <a:r>
              <a:rPr lang="en-IN" b="1" i="1" dirty="0"/>
              <a:t>Open</a:t>
            </a:r>
            <a:r>
              <a:rPr lang="en-IN" dirty="0"/>
              <a:t>, </a:t>
            </a:r>
            <a:r>
              <a:rPr lang="en-IN" b="1" i="1" dirty="0"/>
              <a:t>High</a:t>
            </a:r>
            <a:r>
              <a:rPr lang="en-IN" dirty="0"/>
              <a:t>, </a:t>
            </a:r>
            <a:r>
              <a:rPr lang="en-IN" b="1" i="1" dirty="0"/>
              <a:t>Low</a:t>
            </a:r>
            <a:r>
              <a:rPr lang="en-IN" dirty="0"/>
              <a:t> and </a:t>
            </a:r>
            <a:r>
              <a:rPr lang="en-IN" b="1" i="1" dirty="0"/>
              <a:t>Close</a:t>
            </a:r>
            <a:r>
              <a:rPr lang="en-IN" dirty="0"/>
              <a:t> prices for each day were kept.</a:t>
            </a:r>
          </a:p>
          <a:p>
            <a:r>
              <a:rPr lang="en-IN" dirty="0"/>
              <a:t>These features were then </a:t>
            </a:r>
            <a:r>
              <a:rPr lang="en-IN" b="1" i="1" dirty="0"/>
              <a:t>shrunk</a:t>
            </a:r>
            <a:r>
              <a:rPr lang="en-IN" dirty="0"/>
              <a:t> </a:t>
            </a:r>
            <a:r>
              <a:rPr lang="en-IN" b="1" i="1" dirty="0"/>
              <a:t>to a single feature </a:t>
            </a:r>
            <a:r>
              <a:rPr lang="en-IN" dirty="0"/>
              <a:t>known as </a:t>
            </a:r>
            <a:r>
              <a:rPr lang="en-IN" b="1" i="1" dirty="0"/>
              <a:t>OHLC</a:t>
            </a:r>
            <a:r>
              <a:rPr lang="en-IN" dirty="0"/>
              <a:t> which was the </a:t>
            </a:r>
            <a:r>
              <a:rPr lang="en-IN" b="1" i="1" dirty="0"/>
              <a:t>average of the four features</a:t>
            </a:r>
            <a:r>
              <a:rPr lang="en-IN" dirty="0"/>
              <a:t>.</a:t>
            </a:r>
          </a:p>
          <a:p>
            <a:r>
              <a:rPr lang="en-IN" dirty="0"/>
              <a:t>This feature was then </a:t>
            </a:r>
            <a:r>
              <a:rPr lang="en-IN" b="1" i="1" dirty="0"/>
              <a:t>scaled</a:t>
            </a:r>
            <a:r>
              <a:rPr lang="en-IN" dirty="0"/>
              <a:t> across all days using a </a:t>
            </a:r>
            <a:r>
              <a:rPr lang="en-IN" b="1" i="1" dirty="0"/>
              <a:t>Min-Max Scaler</a:t>
            </a:r>
            <a:r>
              <a:rPr lang="en-IN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20" y="4709784"/>
            <a:ext cx="7143881" cy="605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85" y="4109013"/>
            <a:ext cx="2391137" cy="18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7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63992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Data Splitting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78922"/>
            <a:ext cx="10515600" cy="2410708"/>
          </a:xfrm>
        </p:spPr>
        <p:txBody>
          <a:bodyPr/>
          <a:lstStyle/>
          <a:p>
            <a:r>
              <a:rPr lang="en-IN" dirty="0"/>
              <a:t>The data was split into two parts – </a:t>
            </a:r>
            <a:r>
              <a:rPr lang="en-IN" b="1" i="1" dirty="0"/>
              <a:t>Training</a:t>
            </a:r>
            <a:r>
              <a:rPr lang="en-IN" dirty="0"/>
              <a:t> and </a:t>
            </a:r>
            <a:r>
              <a:rPr lang="en-IN" b="1" i="1" dirty="0"/>
              <a:t>Testing</a:t>
            </a:r>
            <a:r>
              <a:rPr lang="en-IN" dirty="0"/>
              <a:t>.</a:t>
            </a:r>
          </a:p>
          <a:p>
            <a:r>
              <a:rPr lang="en-IN" b="1" i="1" dirty="0"/>
              <a:t>Training</a:t>
            </a:r>
            <a:r>
              <a:rPr lang="en-IN" dirty="0"/>
              <a:t> </a:t>
            </a:r>
            <a:r>
              <a:rPr lang="en-IN" b="1" i="1" dirty="0"/>
              <a:t>dataset</a:t>
            </a:r>
            <a:r>
              <a:rPr lang="en-IN" dirty="0"/>
              <a:t> consisted of </a:t>
            </a:r>
            <a:r>
              <a:rPr lang="en-IN" b="1" i="1" dirty="0"/>
              <a:t>~80% </a:t>
            </a:r>
            <a:r>
              <a:rPr lang="en-IN" dirty="0"/>
              <a:t>(</a:t>
            </a:r>
            <a:r>
              <a:rPr lang="en-IN" b="1" i="1" dirty="0"/>
              <a:t>3667 days</a:t>
            </a:r>
            <a:r>
              <a:rPr lang="en-IN" dirty="0"/>
              <a:t>) of the total data, while </a:t>
            </a:r>
            <a:r>
              <a:rPr lang="en-IN" b="1" i="1" dirty="0"/>
              <a:t>Testing</a:t>
            </a:r>
            <a:r>
              <a:rPr lang="en-IN" dirty="0"/>
              <a:t> </a:t>
            </a:r>
            <a:r>
              <a:rPr lang="en-IN" b="1" i="1" dirty="0"/>
              <a:t>dataset</a:t>
            </a:r>
            <a:r>
              <a:rPr lang="en-IN" dirty="0"/>
              <a:t> consisted of the remaining </a:t>
            </a:r>
            <a:r>
              <a:rPr lang="en-IN" b="1" i="1" dirty="0"/>
              <a:t>~20% </a:t>
            </a:r>
            <a:r>
              <a:rPr lang="en-IN" dirty="0"/>
              <a:t>(</a:t>
            </a:r>
            <a:r>
              <a:rPr lang="en-IN" b="1" i="1" dirty="0"/>
              <a:t>918 days</a:t>
            </a:r>
            <a:r>
              <a:rPr lang="en-IN" dirty="0"/>
              <a:t>). </a:t>
            </a:r>
          </a:p>
          <a:p>
            <a:r>
              <a:rPr lang="en-IN" dirty="0"/>
              <a:t>The </a:t>
            </a:r>
            <a:r>
              <a:rPr lang="en-IN" b="1" i="1" dirty="0"/>
              <a:t>model</a:t>
            </a:r>
            <a:r>
              <a:rPr lang="en-IN" dirty="0"/>
              <a:t> was </a:t>
            </a:r>
            <a:r>
              <a:rPr lang="en-IN" b="1" i="1" dirty="0"/>
              <a:t>trained</a:t>
            </a:r>
            <a:r>
              <a:rPr lang="en-IN" dirty="0"/>
              <a:t> on the </a:t>
            </a:r>
            <a:r>
              <a:rPr lang="en-IN" b="1" i="1" dirty="0"/>
              <a:t>Training dataset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0613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7" y="704576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27" y="2122736"/>
            <a:ext cx="8872741" cy="3305790"/>
          </a:xfrm>
        </p:spPr>
      </p:pic>
    </p:spTree>
    <p:extLst>
      <p:ext uri="{BB962C8B-B14F-4D97-AF65-F5344CB8AC3E}">
        <p14:creationId xmlns:p14="http://schemas.microsoft.com/office/powerpoint/2010/main" val="3891098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 dirty="0"/>
              <a:t>R</a:t>
            </a:r>
            <a:r>
              <a:rPr lang="en-IN" baseline="30000" dirty="0"/>
              <a:t>2</a:t>
            </a:r>
            <a:r>
              <a:rPr lang="en-IN" dirty="0"/>
              <a:t> score of 0.99534</a:t>
            </a:r>
          </a:p>
        </p:txBody>
      </p:sp>
      <p:sp>
        <p:nvSpPr>
          <p:cNvPr id="7" name="AutoShape 6" descr="data:image/png;base64,iVBORw0KGgoAAAANSUhEUgAAAXoAAAD8CAYAAAB5Pm/hAAAABHNCSVQICAgIfAhkiAAAAAlwSFlzAAALEgAACxIB0t1+/AAAADl0RVh0U29mdHdhcmUAbWF0cGxvdGxpYiB2ZXJzaW9uIDIuMi4yLCBodHRwOi8vbWF0cGxvdGxpYi5vcmcvhp/UCwAAIABJREFUeJzsnXd8VFXax79nJjPpvZBAAqFJCxA6CIhKVRF7XZUiimJhLYD6LmtlxfKqrwUUXcRe1rKya0NULAgiJSA9oSYQUifJpGcy5/3jTmYyySSZJJPK+X4+fHLvueee+1wIv3nmOc95jpBSolAoFIrOi66tDVAoFApFy6KEXqFQKDo5SugVCoWik6OEXqFQKDo5SugVCoWik6OEXqFQKDo5SugVCoWik6OEXqFQKDo5SugVCoWik+PV1gYAREREyPj4+LY2Q6FQKDoU27dvz5ZSRjbUr10IfXx8PNu2bWtrMxQKhaJDIYQ47k4/FbpRKBSKTo4SeoVCoejkKKFXKBSKTk67iNG7oqKigrS0NEpLS9vaFEUj8PHxITY2FoPB0NamKBQKG+1W6NPS0ggMDCQ+Ph4hRFubo3ADKSU5OTmkpaXRs2fPtjZHoVDYaLehm9LSUsLDw5XIdyCEEISHh6tvYQpFO6PdCj2gRL4Dov7NFIr2R4NCL4RYI4TIFELsqdaWKITYIoRIEkJsE0KMtrULIcSLQogUIcRuIcTwljReoVAoOhT5+fDqq2CxtOpj3fHo1wIzarQ9DTwqpUwE/m47B7gA6Gv7cyuwyjNmtj45OTkkJiaSmJhIdHQ03bp1s5+Xl5d77DkbNmwgODiYxMREBgwYwPLly132S01N5ZprrvHYcxUKRRtw5ZXsefh28n/7sVUf2+BkrJTyZyFEfM1mIMh2HAycsh1fArwttR3HtwghQoQQMVLKdA/Z22qEh4eTlJQEwCOPPEJAQAD333+/Ux8pJVJKdLrmRcDOO+88/v3vf1NYWMiQIUOYOXMmQ4cOtV+3WCzExcXx0UcfNes5CoWibdmbsYfBC2HRnpd44ZyprfbcpirUX4FnhBCpwLPAg7b2bkBqtX5ptrZOQ0pKCgkJCdx2220MHz6c1NRUQkJC7Nc//PBD5s+fD0BGRgaXX345I0eOZPTo0WzZsqXesQMCAhg+fDiHDx/mjTfe4Nprr2XmzJlccMEFpKSkkJiYCGjCf88995CQkMCQIUNYuXIlAH/88QeTJk1ixIgRXHDBBWRkZLTQ34JCoWgKe8MrAfgpb1erPrep6ZW3A/dIKT8VQlwN/BOYAriaiZOuBhBC3IoW3qF79+71P+2vfwWbd+0xEhPhhReadOu+fft48803efXVV7HUE2u7++67WbJkCWPHjuXYsWPMnDmTPXv21Nk/KyuLrVu3snz5cn755Rc2b95MUlISoaGhpKSk2PutWrWKU6dOsWvXLvR6Pbm5uZSVlbFo0SLWrVtHREQE7733HsuWLWP16tVNekeFQuF58ny0n7rKylZ9blOFfjawyHb8L+AN23EaEFetXyyOsI4TUsrVwGqAkSNHuvwwaK/07t2bUaNGNdhvw4YNHDx40H5uMpkoKSnB19fXqd+PP/7IsGHD0Ol0LFu2jH79+vHLL78wbdo0QkNDXY7717/+Fb1eD0BYWBhJSUns3buXKVOmAFBZWUlsbGxzXlOhUDTEY4/B6tWQllZ3n1274LvvYNEi8rw0x9BSUdZKBmo0VehPAZOAjcD5QLKtfR1wpxDiQ2AMkO+R+HwTPe+Wwt/f336s0+nQpiQ0queQSynZunUrRqOx3vGqYvT1Pac6UspaaYxSSoYMGcIvv/zi1jsoFIrmk/n0w8yfBa8f3UOXngku+1TOv5lv8rczYdRg8mQJAEXF+SAltFI6sjvplR8Am4F+Qog0IcTNwC3A/wohdgH/wBaCAb4CjgApwOvAwhaxuh2h0+kIDQ0lOTkZq9XK559/br82ZcoUXnnlFft5kofCT9OmTWPVqlVU2r7+5ebmMnDgQE6ePMnWrVsBKC8vZ+/evR55nkKhcM37QwT/6QePrX+ozj7fmZOY+Re4f/f/ko/mCB4OrODYjh9ay8yGhV5KeZ2UMkZKaZBSxkop/yml/FVKOUJKOVRKOUZKud3WV0op75BS9pZSDpZSnhFF5p966ilmzJjB5MmTncIlr7zyCps2bWLIkCEMHDiQ119/3SPPW7BgAdHR0QwZMoShQ4fy8ccf4+3tzSeffMK9997L0KFDGTZsGL///rtHnqdQKFzjL7Rv66n76/6/lhKsOWRp5jTyvEFnCwB8tveTFrevClE97NBWjBw5UtbceGT//v0MGDCgjSxSNAf1b6c4Izh4kCfn9+ehKeBVCeWPWl2uDF8yTfDMeLj4kKASyelekRwrz+K62Bm8fNfXzTJBCLFdSjmyoX7tugSCQqFQtFu2b2fFBO3Qoodvk12Idnk5pwNs3aMlX50FId7BhJRCXmleq5mqhF6hUCiagOXoYQp8HOfmPBfrVsxmzLZcjFO2JaYhfuGElkJeWX7LG2lDCb1CoVDUR2kpLFsGhYVOzSfT9gGwNOhCAApMLoS+sJDCGkl3wUGRmkdfYW4Rc12hhF6hUCjq49132bz2CU4sX+LUfCxbW8Q4OnwIAKb807XvNZsxezs3eYdEEOIXiqkwu0XMdYUSeoVCcWZz9dXwkC09cu1aOPdc5+teXpw9H+K9V8HOnfbm42ZtkVRCl8HorWAyZ9Ye24VHHxQcSf+AnhwMKOV0oYsPhxZACb1CoThzycvj+23/4o5dT2IpLabgtrnMDv2JjBRHLRppq1YrBWx9cam20GnuXI6VaiLdI7o/IaVgKsqpPX61GH0Vob5hTPLqQ6UOUnJTat/TAiihrwe9Xk9iYiIJCQlcddVVFBcXN3msjRs3MnPmTADWrVvHihUr6uybl5dnL1TWGB555BGeffZZl+1VZZYTEhJYt26dy/sbskuh6HQkJXHvdFg5Gr7etJb3B8PbifD4t44FUIXVYu9j4r+D7dv57fu1PHwexIggvCO6EFoCphJT7fFNploe/S3DbyHIXyttkm9unfCNEvp68PX1JSkpiT179mA0Gnn11VedrkspsVqtjR531qxZPPDAA3Veb6rQ18c999xDUlIS//rXv5g3b14tuy0WS4N2KRSdjuRkjtmKz+47spU8f61+VHbWcXsXU16NKi4pKZw/WztMlwUQGkpYCZjKa2fRWLOzyPOBCdGjAdi5YCfhfuEEB0QAUJDfOhVmldC7ycSJE0lJSeHYsWMMGDCAhQsX2ssUr1+/nnHjxjF8+HCuuuoqCm2z89988w39+/dnwoQJfPbZZ/ax1q5dy5133glopYwvu+wyhg4dytChQ/ntt9944IEHOHz4MImJiSxevBiAZ555hlGjRjFkyBAefvhh+1jLly+nX79+TJkyxamAWl0MGDAALy8vsrOzmTNnDvfeey/nnXceS5cubdAugHfffZfRo0eTmJjIggUL7GUYFIqOSPH2LfYUyeTcZFL9td/nlDKHuJtyTgIwpEArRlhx/Chl1auE+foSWiYwWWpk0VgsFKQdxqqDywddifXvVhKjtVLjQUGRABTkZ7XAW9WmqUXNWpW/fvNXkk57tkxxYnQiL8xwr1iaxWLh66+/ZsYMbaOtgwcP8uabb7Jy5Uqys7N54okn2LBhA/7+/jz11FM899xzLFmyhFtuuYUffviBPn361Lk71N13382kSZP4/PPPqayspLCwkBUrVrBnzx57bZz169eTnJzM1q1bkVIya9Ysfv75Z/z9/fnwww/ZuXMnFouF4cOHM2LEiHrf5ffff0en0xEZqf2iHTp0iA0bNqDX61m7dm29du3fv5+PPvqITZs2YTAYWLhwIe+99x433XSTW3+PCkV7Y+/2b0CLqHKyII0gP+14v8HmnZeVkfX9OrgJYit82U0Jx59+CO6GuKA41l66FoQg1GrkiLVGaHfePHL++w4sgvDALk6rZoOCoyAVClop86ZDCH1bUVJSYt/sY+LEidx8882cOnWKHj16MHbsWAC2bNnCvn37GD9+PKAVExs3bhwHDhygZ8+e9O3bF4AbbrjBZW34H374gbfffhvQ5gSCg4MxmZxjfevXr2f9+vUMGzYMgMLCQpKTkzGbzVx22WX4+Wm/nbNmzarzXZ5//nneffddAgMD+eijj+y/dFdddZW93HFDdr3zzjts377dXqK5pKSEqKgod/4qFYp2yX+i89FLwejTetIDcii3CX2xvhKL1YLX+vV8aqvmMbAsiK/I5blx2vlLF7zE+T3PByAUX0w4C33yl+9wlq2Ye5hvmNM1/5AohISCotwWe7fqdAihd9fz9jRVMfqaVC8fLKVk6tSpfPDBB059kpKSXNa9aApSSh588EEWLFjg1P7CCy+4/Yx77rmn1laIUHcp5LrsmD17Nk8++aTb9ygU7Zl8vYUAaSChyJcvgs1IP8e1wvJCgvfs4VXb1hN9KrVg/l7tyzDnxp9r7xuq88ekz3cqIf7Ved0ALewTExDj9FwRHExQGeQXt47Qqxh9Mxk7diybNm2y7wBVXFzMoUOH6N+/P0ePHuXw4cMAtT4Iqpg8eTKrVml7qFdWVlJQUEBgYCBmsyPeN336dNasWWOP/Z88eZLMzEzOOeccPv/8c0pKSjCbzfznP//x2Hu5smvy5Ml88sknZGZq+cK5ubkcP368vmEUinZNmajEGy8ipS85Playqwm9+ZcNnDrwBwAJUQkEemkXTwTDaO/eBPsE2/uGGgKpFJLCcsfqWWuRdnxdwnUMjxnu/OCgIIJLoSD1MGS3fPhGCX0ziYyMZO3atVx33XUMGTKEsWPHcuDAAXx8fFi9ejUXXXQREyZMoEePHi7v/7//+z9+/PFHBg8ezIgRI9i7dy/h4eGMHz+ehIQEFi9ezLRp07j++usZN24cgwcP5sorr8RsNjN8+HCuueYaEhMTueKKK5g4caLH3suVXQMHDuSJJ55g2rRpDBkyhKlTp5Ke3uH2fVco7JRRibfwIuj4aSp1Wj2aHiXaUtadd13FnlPaAqmXL3gZXy9t1vZYKET5RTiNE+qtib6p1BF2Pa0rxlvqee/y92p/87Z59AVHD0ArfENWZYoVHkf92yk6BJWVXH+NF38MDuPe/+ay0DYpO6k4ip/8tG+t41JhcxxkL87mj7uv4IK4nwCY2+sK1tzoqCf/2X0XckXQ1+xcsNOeWXPzZTq+HRpA2iMFtZ9dUsL4O/3wtcCGSf+EefOa9AqqTLFCoVDUR1kZZXrwFgYCyx3NPUacbz/eHAcx+hDC/cIJmn+HvT00ovrW2BDqr3n4pmLb6lirlTKdxKeuaVAfH4LK0EJF/ft75HXqQwm9QqE4Mykro8xLE/rqcY2xPc9BV00aE6K0vWBHjbrU3qb3MjgNFRqkZZ9V5dxTUUG5HoyiDqEXgqAy2BUNS1LXNP9dGqBdC317CCspGof6N1N0GEpLNY9eZ6Dkf7TKlAadgZuH34zl5uN42dYCju4zSbumN3D47sNEB0Qzf/h8p6FCQ6IBMOWe0hqqvi3onD8QquNfYfvpF+LBl3JNuxV6Hx8fcnJylHB0IKSU5OTk4OPj03BnhaKt+fZbzaPXG5l5wSJiAmLYuWAnRr0RER2Nxba8ZFrvafZbeoX2Iv2+dM4KP8tpqNCwbkC1UsXl5ZpHX4/QC5u0BQaGe+6d6qDd5tHHxsaSlpZGVlbrLBFWeAYfHx+nDdIVivZK4YK57LkHRuuNdA3syqn7TjkuejmksU9YnwbHCgzv6lyquCospDPWfyPg79/yHn27FXqDwUDPnj3b2gyFQtFJuXc6mHwhq9RF1UlgQOhZ7DcdIjogusGxRFiYVqp43UdwxUq7R+9Tj0dfhU7X8jLcbkM3CoVC0ZIctTnSO6xpLq//dPOvbLtlGzrhhkyGhRFaAquGW9n740eOGL2+YY++NVBCr1AozjysVmJt6e09gl0vZoz0j2RE1/qLBNoJDSXNtvn3bUdehPJyyrzAWJ/Qj9TGlrT8PKQSeoVCceZRUkKRTYO3zN/S/PF8fSm1RWmktRLKyijXg7feu85brrruCQDGx41v/vMboN3G6BUKhaLFKCqi2ADD9XFuxeAbpFqJgygCNI9eD95edQv9jD4zkA+3Tlah8ugVCsWZR3ExRQbw9/L12JB3DJwDQGVlhd2jN9Yj9K2JEnqFQnHmYfPo/Two9C9PeY6xqVBSWQpFRVp6pdGv4RtbASX0CoWiY/Pbb3DHHdCYxZVFRRQZwd/gQSH29cXXAiWVZWAyUeIFPn5Bnhu/GSihVygUHZqKieN5JmklpoxG7I1QFboxBnjOEG9vfCug2FpGeW4WxUYIDe7iufGbgRJ6hULRcTGbWZsIS6bB878+4/59VaEbbw8KvRD4WfWUWMsxmbRVtqEhMQ3c1DoooVcoFB2X5GS+tVUoMBSXun9fcbEWuvEJ9Kg5vugpoQJTfgYAoX4tX8fGHZTQKxSKjktWFn/a9qfPNZ2qv281ZGGh5tH7eDaG7isNFFNBbpG2PWDNTcHbCiX0CoWi45KVRZZtf/v09GS3bystykMK8PcLbrhzI/ATBkqwYCrSNiAJ9Q316PhNRQm9QqHoWBQVwfbtAFRknsZky5DcUnYYuXy5e0MU5wOerwXvK4yU6CoxleUBEOrTQYReCLFGCJEphNhTo/0uIcRBIcReIcTT1dofFEKk2K5NbwmjFQrFGcywYeRNGIksKSHnoLZ59yCiOB4Cj274G8X52Q0OUWwTej9/z3r0vjojFiHJTE8BOpZHvxaYUb1BCHEecAkwREo5CHjW1j4QuBYYZLtnpRBC70mDFQrFmc2GymRCH4Avkz7m8CGtTs31wRMAePRceP6XhrNv7B69t4cnY2315++zubghPi1fa94dGhR6KeXPQG6N5tuBFVLKMlsfW7V9LgE+lFKWSSmPAinAaA/aq1AozlRKS+GOO/h0gHa6J20Hv1m13Pmrujl2gdKV1pF9U1EBTzwBmzdTVGYGwN/g71ET/SocNW+CpBGvVqg17w5NjdGfBUwUQvwuhPhJCDHK1t4NSK3WL83WVgshxK1CiG1CiG1qFymFQtEgb7zB91+vZIttA7OybVvYH1pJtC6IPoGOUsPlRQWu7//jD3a9vIwfH5tHsU3o/Ty5MhbwLau0HwfSPurcQNOF3gsIBcYCi4GPhRACEC76ulyXLKVcLaUcKaUcGRkZ2UQzFArFmYLl+FGmzIYk2xqkEwe28ntvb/pGD0JMnWrvl/vhWq0sQk2OHSPxdjh/7AGKyosA8Dd61qP3LbM6ToQrOWwbmir0acBnUmMrYAUibO1x1frFAu4ntyoUCkUdHBX5TudrhsP+oHJuHbMQ9HpWTHwMgBfHwif/vK/W/Zajh+3HJksLhW7CHCUPyqmsp2fr0lSh/zdwPoAQ4izACGQD64BrhRDeQoieQF9gqycMVSgUZzCVlZhzavuMY/z7ccOQGwBYev4ye/tV3bdQaXUW2rQsh9BnVxYCng/dhD34mP24Qwm9EOIDYDPQTwiRJoS4GVgD9LKlXH4IzLZ593uBj4F9wDfAHVLK9vO2CoWiY7JkCYXff12ruW9wT6fzu0bfZT82l5udrp0qOGk/zhLFgOdDN2cPmEbvMm3M9iT0DU4JSymvq+PSDXX0Xw64t2pBoVAo3CD7Px8xaW7t9uCACKfz56Y/R/yXm7gvcgd5pXlO6Y05xY78+myhZeZ4OnSjEzpeSx/BlPifqcDa8A2thFoZq1Ao2j3Jsc4bhMSbtJ/FXs5i6qXzoqdRi5PnleY5XcsuNdmPs8q1Y0+HbgACdZqtlnbk0SuhVygU7Z4AX+cVrDE9BgGQL2vnzIf4a4XE8kocws7hw+Rkn7CfHgqHALzR6zy/njNQ3z52laqOEnqFQtFyHD0Khw833K8BrGGOKpCrZ67mndlfALBw1MJafUMCtHTt/DytVDAlJciJE9gW48j0/rMLWPQtk/4Y6NX+hL59LNtSKBSdDymRvXqR5Q9ReRXg1XS5qYh2xOLnJM7BoDcgH3a9dWBIcBSUQl5V2eItW1je9zQfJUCvoHiOFBwD4IUZLzTZnvoI9HDc3xMoj16hULQMGRk8Nw66LIb9+392tH/1FfTtC0eOuD2UxVIBwNLxSzHoDfX2DQ6JBiDPtvkHu3fz2ggYHz2KpIW7eWH6CxQ8UMCCkQsa9z5uEjBwWIuM2xyU0CsUipYhN5fXRmqH649usDeXv7aSK4en8MPnz7k9VEWlJvRTek1psG9QmLZ0Ns+cBZWVmN59nbRguCThSgK9A1k0dhGBHi5mVh39rdoHiI+XT4s9o7Go0I1CoWgZPvoIvS0ppvCrf8O+IOjTh207v+TTm+GLwlVU8LJbQ1VUlgNg0NXvzQN4hYYTWAZ5B3fBxIl8YdkLwJjYsU17j8YiBOuuXceAyAGt8zw3UB69QqHwPDk5mJ5+jBO2ZJmk3P08uOFBiq+/ivE3a21dpJuxbLMZi82jd6saZEgIIaWQmrKDr7I3M/dSrXli94mNfImmc3G/i+kT1qfVntcQyqNXKBSep6CAuHuhWCvPzidaNiRPj3d0CbYaGx7nyBHo3ZuKvsBfaDA+D9iF/tOB2p8qRDsqMtbaKKFXKBSex2ymyIWOW20xhLBSQZGhrOFxfv+d6TdAkja/6lbohuBgQuooSX+mokI3CoXC85jNtZquGHAFkd5aPvy4LB+KqWhwGJmWxvo+kBmgnbsVujEaCa4m9FN7TeXzaz53y+zOihJ6hULhecxmuhXA7PDJ9qaFoxay+869rLpoFf2LfSkSlgaHyUjd73TuVugG7B795RETWX/jei7tf6n7tndClNArFArPU1hIoRFCQqKJ8AoCoFdoL6IDorlt5G34Cx+KdZVYZf2Fv45mpzidu7s1X5XQR/hHNd72ToiK0SsUCo8jCwowGyHAL4QPrvuUvZl76RHs2O7PT6dts1dqKa27sNiWLaTu/gX6OZrcitHjEPqgwPAm2d/ZUEKvUCg8Tok5F6sOAgPCmdJrSq2FTn46baa2uKK4TqGvGD+O+xY5t7nr0YfahL7M68zNtKmOCt0oFAqPYzbnABBYh0dttHnm5baFUK5YNQrSnItWuh2jD7jsGs0O6UZmzxmAEnqFQuFxCou1EsEBfiEur3vbPPo6hf7ECVLCaje769GfPftvAEzvM92t/p0dFbpRKBQex1xkAm8INLquKWPUNyD0b77J791qN7sbo0+ISiD/gXyCvIPc6t/ZUR69QqHwOObSfIA6i4c1JPRHj2xnayyc3/N8cpbk2NsbUyhMibwD5dErFAqPYy7TFkwFGANcXm9I6PflHIRe8Ni5jxHmG8avc3/FS+fldoxe4YwSeoVC4VlMJgpz0qFnPaEbLy29si6hT7FoteTPCj8LgPHdx7vsp3APFbpRKBSeJSIC88mjQD2hm/qE3mrllDTjLfVE+EXUvq5oNEroFQqFR/nnUCvzL9GOI/0iXfapEvqysmKt4YsvHPVxcnM57WclWhd0Rlec9CRK6BUKhUdZPcJx7GvwddnHWFAEQNErz8PWrZy+4VKyHrStjjpxgvRAiPZR3rynUEKvUCg8h9WKsbLhbsa8AgAuC1sPY8YQcz90D39bu3j0KGlB0C0krgUNPbNQQq9QKDxHXh5+turDY+vZus87r9B+fNVV2s9SnfYJYd3zJ0dCoVfXQS1m5pmGEnqFQuE5srLsh+tvWF9nN6OpwH78SXU9l5ITv35JmRf06tJ+9lzt6CihVygUTeP332HjRsd5aSn8+99k+sPM0DF1ZtwAWFc86bI9/8vP2FCQBMDEHq23x2tnRwm9QqFoHAUFMHcu5ePH8ttN50FJidb+/PNkPv4Amf4QFRhT7xDRY6c6nd/kPQaAxauvZHO0hXB9AIMiVejGUyihVygUjeOTT/j617UMvAPG3wyb1zwKgGn3VroshlNBEBnRvd4hAr0D+cNrof380ZvWAPD6CFgzHEZ3GaFSKz2IEnqFQtEoilMPc+ENcNhWXfKVpNcB+CNvr71P16jeDY4T0tMRg4/vOpBze5xrPx/V5xzPGKsAlNArFIpGcjLziP14XFkU78Xmkm5OZ2/FKQBemP4C84bNa3CcrlfMcTr/YfYPdCvUJGl0tzGeM1ihhF6hUDSOU6bjAGy4cQPLfKYBcDRlK8cMRQRg5O4xd9dZzKw6ft4BrLpoFW9d+hYAQghmnH0TACO7jmwh689MVFEzhULRKE6Va2WDYwJjqIwbBCcg7W+LOBIKPQLjGhVbv23kbU7nL1+8irvPvocuAV08avOZToMevRBijRAiUwixx8W1+4UQUggRYTsXQogXhRApQojdQojhLWG0QqFoA/Lz4fHHyU49BGh1bLpfonngX/gc59s+MKnftGY9wsfLhyFdhjTbVIUz7nj0a4GXgberNwoh4oCpwIlqzRcAfW1/xgCrbD8VCkVHJj8fQkLYEwUbzteaQnxCMPgbuLzfZbzP5wBc3G9WGxqpqIsGPXop5c9ArotLzwNLAFmt7RLgbamxBQgRQtSfUKtQKNo/r77K6hEweCGs6681VW0C8sFVH/LKha8wLHoY4+NU3fj2SJMmY4UQs4CTUspdNS51A1KrnafZ2hQKRQcmd+82Flzs+ppRb2ThqIXsWLCj3tWwiraj0UIvhPAD/gf4u6vLLtqkizaEELcKIbYJIbZlVauPoVAo2gkPPwwxMfDOO2xL+RmAOYlz2tYmRZNoStZNb6AnsMs2ux4L7BBCjEbz4KvXFo0FTrkaREq5GlgNMHLkSJcfBgqFou04+Mpj3HoxXP3STeTayso/P/155g+bT1FFUdsap2gUjRZ6KeWfQFTVuRDiGDBSSpkthFgH3CmE+BBtEjZfSpnuKWMVCkUrUVjIqyPh53jtD8CA8P6E+ISo/Vs7IO6kV34AbAb6CSHShBA319P9K+AIkAK8Diysp69CoWivZGaSEgYG9Pamly96pQ0NUjSHBj16KeV1DVyPr3YsgTuab5ZCoWhTMjPJCIDzg4aytfwoplIT5/c8v62tUjQRtTJWoVA4U14OL79MZiT0D4wm+fpGsJHpAAAgAElEQVT1VFgr2toqRTNQtW4UCoUz119P+hfvcTwEIqN7Ee4XTnRAdFtbpWgGSugVCoWDkhKSf/yUrvdrp0NiVXGxzoASeoVC4eDbb3l8kuP0hiE3tJ0tCo+hhF6hUGiUlyMvu4xNtpUwE7tPRK/T13+PokOghF6hUGikpnLnhXAkDBafvZif5/7c1hYpPIQSeoVCoXH8ONu6aod3jb6rbW1ReBQl9AqFQuPwYY6HwM19riYuOK7h/ooOgxJ6hUIBQNHeJDICID42oa1NUXgYJfQKhQKA/ce3ATAwalAbW6LwNEro24pXX4XPPmv8fTk58N//gsXieZsUZzR7TAcASIhSHn1nQwl9G3H8gdt58/ErGn/jQw+RPPtiyr/9yrn9yBEQArZta9x4FWppuwI4dIi9xgK88aJ3aO+2tkbhYZTQtwVFRUyYB/MuheKK4kbdeuDQb5x1N8w+8KTzhW++YclU+GDuKPjzTzcHOwBGIyxf3igbFJ2QJ59kS3dBQsQAlTvfCVFC3xacOEFasHaYV5rXqFtTdFr/n4v3O7VLq5VnxsP1V8K7H//NvcEOHeLqq+CaE//bKBsUnQwp2bL1M36Nk1w6+Oq2tkbRAiihbwvyHOLeWKE/pdN29gmQBqf2ghPJ9uMbvdaB2eyWHf8aBB93NTXKBkUnIzeXf8VqYZtFYxa1tTWKFkAJfVvQLKEvBMDPWu3rdXIyqW+96NRv/6SGMyfK8rIb9WxFJ+XkSf7sAkN8eqjNvTspSujbgvx8+2FeVqr79xUWkm7UJk9LreWO9u+/Z7BtL68H428EYOAlqWj7wNRjRl6G+89WdF7S0jgZCLFBsW1tiaKFUELfBlSacu3HGUsWup8qmZ7OKZvDZS4yweefA1C4fbO9yxM3rbUfn/r+czh+vM7h8s3Ko1cAR49yMgi6RfRqa0sULYQS+jag4PQx+/G8iblkPHyfezeeOkW6TehPBsHrT1wOwI7DvwKw7tp16ISOF8O00rK/LbqCo9NG1TlcXu4p+3FD3r+i85J3aDf5PtC9a/+2NkXRQiihb22sVnL+87FT09VFb2lCW1kJq1bVPZFazaMHuHUWVJoL2Fp+FICxsWMBuGHMLdq4V0Ov67O0sTdtgpUrnYbLzjxqP7ZY1QKsM5JTpzi0/gMA+kUooe+sKKFvbX78kc/8tHDKntv3cG9uP34OzcdUnANvvcX+vy8k7flHne8xm6G0lMqTaWT4g7HSccm0awtbu0rijVFE+kcCEDp0DHGOaQDyf91A6bkTeHv1HVSUldjbD5c4PHq1J+gZyk8/8c8+mmMxOGpwGxujaCmU0Lcy1m+/4bWRcE7cBAZFDWJMji8AqY/fT+XuJAbeCSPKX3K+KSgIxo8nc8MXWHXQz+TIuMlOP8zOaBgRVm3Zurc3CZmO0z03TOOOC2H2ZfDVb29pjRYLhw2Obw4VlUroz0Qqy8tYPRIu7nY+PUN7trU5ihZCCX0rs+fYVo6Ewpxh8wCIvmouAIm+b7E39yAAmYZy5DffQFERzJ7N0+NBd/EONp7WJl0TMhzx9Kz7F5IeCN3DnP+TVvfoJ86DNcO145TjO7SD7GxOBTj6qNDNmUlFRSkA46LV3rCdGSX0rUl5OftSNaEd0XUEAAnTHHty7jEfth8/sPs5+OQTPvvjbZZOBSng9aGVROoCuXyv1d5v0lwoMkJUeHenR0VccaNLE1I+eR3Wr4eMDDL9He0qdHNmUl6mleAwGnzb2BJFS6KEvjU5fJgtIYUY8eKs8LMACPMN442scQDs8Mqyd/2t+CDk53PFNY7bf+wJw0IHUDFpgr1NCu1nVKhzDvSdVzzF2V3H2M/fPP9FeuTBq6Ng1epbIDmZjGoefUVFmafeUtGBqPp3Nxi929gSRUuihL41yc9nYzycFzwUHy8fe3OEbRJ1T0AxXlLHrCNG8ivM5G/4b60heoT3Jua+R2q1RwdEO53HBMaw6ZYtLBixgDWz1jDn7IVEa4tqWTj4BBXrvyE1GIK0b+7kvvOaR15R0bEoL9cm55VH37lRQt+a5Odj8oFovyin5oigGACSgyyE4kO09COz3MTOP7+z95lxSouzWH19OLf3ZH6f/onTGOPjxrt85KszX2XusLmg11NUrTzOu3/8k0IjnG/LsByV+1Rz307RAamwVHn0Pg30VHRklNC3Jvn55PtAsH+YU3NEWDcAjoRBqN6fKK9gMgLgvDna9aXjl3LjDU8DEOQbAsDosY5a9r/O/ZVgn+AGH+/fd6D9eN6lICRMs00LVAhrHXcpOjNVk7FGo/LoOzNebW3AmYQ1z0SBNwQHRDi1R4R3B1s6ZKhXIFE4e1dPTn4Si9XCYWsOi8Y6qgsuHb+UD/d8yPjurr35mrx23fv8kbyRZz/+KwcjoJsIwruyoHkvpejQlFeUgQEMXipG35lRHn0rUpifhRQQHOQcugnp0h1hy5gMDe9GlyLhdF0IgUFvYNmkZQR5B9nbV0xZwbG/HnP7+UOjhzJ/wt32WH2I3h+z0XFdlUE487B79HpjAz0VHRkl9K1Ifr7mtgcHRTq167vH27NnEnuNJ/LCq+zXts7f6lkjhCBKK2lPsFcABbOvtV8yH9jl2Wcp2j3llVoVVIPO0EBPRUdGCX0rkldgE3qfEOcLPR2LneYPn0+/y7VaNa9c+AqjutVdlKyp2IXeO4grr/y7vf2d1+7w+LMA2LABsrIa7qdodarSK5VH37lRQt+KmIq0ssChvqG1rn3zl294YPwD9ArtRdfArlQsq2DhqIUtYkeV0Pt5BzIgcgDvjHsGgDtDf/P8w/LyyJk1lbTrZ3p+bEWzsXv0euXRd2aU0LciphKtDn2oT22hn95nOk9OeRIhtBiOl67l5skjbUJfEegHwCWTFtjnCLJSdnv2Ydu30+MeiJvg4RCUovksX07F19paDeXRd24aFHohxBohRKYQYk+1tmeEEAeEELuFEJ8LIUKqXXtQCJEihDgohJjeUoZ3RExlWgEaVx59a1I+VyuPEBGs5e8HegeyadSrAHy1+S3PPiwlhSKbhqjJ3vZF6rPLmHqTdqxi9J0bdzz6tcCMGm3fAQlSyiHAIeBBACHEQOBaYJDtnpVCCD0KAEwVWrVIVx59azLlyqUA3DbyNnvb2L7nEVEEm7J2ePRZBWmO+j0ZG2uv9FW0ERYL/xrg+OBVoZvOTYNCL6X8Gcit0bZeSllV7nALUFVo5RLgQyllmZTyKJACjPagvR0ak7UIIXFrcVNLMihqEPJhyciujoqFIiqK6ELIKvHs9oJpRx2ZPGs2Pu/RsRXN4NgxdsQ4Tv0Mfm1ni6LF8USMfh7wte24G1B9t+s0W5ti1y5M1mKC8UEn2uHUSHAwkSWCrPI8z41ZWMiR7RsAMFTCB/JPz42taDorV0LfvhwPhn4+sbx/+fv0C+/X1lYpWpBmKY4Q4n8AC/BeVZOLbi4Ds0KIW4UQ24QQ27LOgNS7shGJ/NENQnXt1HMSgsgKA1nWOrYxbAo7dvBugpUgvR8XnDBSiK1CZmoqlJd77jkK9ykp4fTSOxCPwK89ICawK9cNvs6eBKDonDRZ6IUQs4GZwF+kY5YtDYir1i0WOFXzXgAp5Wop5Ugp5cjIyEhXXdofv/0GxcWNvy8ri3unw++xUCrbb933MIsBk/BgueKUFDbHwoVx59O1zEgRFVBairVHdypvnuu55yjcIz8f/Px4pdrSjMjIHm1nj6LVaJLQCyFmAEuBWVLK6sq3DrhWCOEthOgJ9AU6R17de++RN3k8+U/8rfH3btnCV321w3Q86DF7GF9hpATP7TRVnH6CEyGQEDcCP2GkmAo4coQZN0B0zPvw7bdw++0wZYrHnqmohzfe4IEp8MQk7fSlC15i1UWr2tYmRavgTnrlB8BmoJ8QIk0IcTPwMhAIfCeESBJCvAogpdwLfAzsA74B7pBSVtYxdIei4pmnCH0Ahni90bgbKyuxXjKLfFudsn/O+qfnjfMQvsJIibDAhRdCTk6zx8vIPgZA19AemtDrKpHJyXzXG7L94T93z+DAJ68ys8v3FJa13w/AdoHJBMnJzRoi86eveMq2Z81TU57iztF3Eu4X7gHjFO2dBlflSCmvc9Fcp1pJKZcDy5tjVLujrIzVvnsBOKFvpCBt3cpbQ8HkC2tmrdFqw7dT/HRGKnXwgulrJrz2MCMfernpg/3lL5z++X2Yr22KclrngxRQetoxVz/rekf3b/74gCsn3NoM6zspkyfDDz8AkOML4cVNX4uwvnwfAJ9e/SmXD7jcI+YpOgbtMP2jHXLoEL911eq1d7M0cjJ12zbmXaodXtD3Ag8b5ll8dVqp2ntmwKiKV5o11t7v3ufs+dpxl4Au+Om1rzQZ2cdd9s9IO9Cs53VKbrmFbQd+QDwCV10FEUthS9oW9+8vL4e9e+G99+D4cY5UZCEkXNj3whYzWdE+UULvDgcO8GcX7dAsGpctYtqxCYCbh82rtd1fe8PXq8YuQ19+CU1czfrs2Y7jUJ9Qe572iTxN6N+85E2uTA209zmacbBJz+m0SMnWr99glO1LzieDtJ8nTMfcH2POHEoSEzhxxw0cvHYqh4Mq6aYPddrGUnFmoITeDSoP7OeQLZRZoLdQaXV/2mH76Z0AXJvgKgLWvvD1ct5l6ODsmZT9urF2x+PHYdu2escKKXUcB/sE4x+rVeg8mq6FDyL8Iji7wLFw7ET2YRTVMJlYdl7tZl25m1lbJSXs2PgBfn+DHvfA0CnJHAqH3gFxDd+r6HQooXeDE4d3UOYFg4s1DzT/f+5z+97dvtoOTsOih7WIbZ6kpkff/y5YvOVx504pKcj4ePZfUH/55OBqWZqBxkD6n6fV2P+2VJvriPCLoLfFsYnK/iLXIZ0zlvR0l81ms5srl9eu5d0hjtMyL9gSB726JXjAOEVHQwm9Gxw4ra3oHGvSNui+Iv3/KC8pdOveIrRQT0jNGvTtED/f2qUZNhTW2Ixk504CH4KBd8KO79+F+HjIyKh1n6Xab5ZBb2DIhCvoUiT4YLDWFuEXQe+ZN9n77Aku5VjeMQ+8RSchPZ30QJgVPp59C/fxTLi2QUxhYW4DN2rkv72a10bVXgQ1utdEj5qp6BgooW+I48fZV3gUgLE5WmhjY0/4KekLt24vkxb0UqDXtf/aboGBtVPtCq3OC6hkQYG9GmXyC8tYctZxfvnixVr3Ffg4i4yXzosLTvnbz8N9w+l5410AxFi19syizGbZ32FZvhyGD3eeD0lPJz0AuoZ2Z0DkAO6MvgSAwj82NTxeVhYfWJIo9pJ8f9P3fH7N59w6/FZig2KZm9h+s74ULYcS+gaQN8/jlzhJV+8I+pgc4rXn1E637i/DglF2jL/mWBlYq62gxuRzcYEjdHDAfIxnxsM56f9wviktDbOh9iRumNA+KPVSEOwTjJ/BjxN/PcEHBm3+Ijf/dHNfoUNy/Jm/MWHYTo6M7G3fiav85Amy/SEmqhcA3t21n09U/tjwgH/8wRf9oJ9fd86LP49L+1/KqpmrOHL3EbzVJuBnJB1DgdqQDyp28kV/mNL/QkJ6nGVvNxVU8z63bIGrrwZL7VWlZVTi3fByhXZB3B0P1mor0FVglVbHudmxkOoRF5OFAGzZwolg8Nf7smmewwMNtQl9oPC2F3aLC44jOkSre5ebk1p7rDOA58fBpu4wespRts4aAbt3czp1PwAxYVqJAjFaKwJbbACLtf7VyzI5mS2xcE78JHsNG53QqVLEZzBK6OujtJQkbxMAr170Kj6POjzX3EJHITbL5ZeyJO9fHN+50fn+5GTKLWV40/7DNgDeUV25ZtA1dLFNP3Sp8EYKyC/Nt/cxF9ZeMeuH8+5E1rRUfouDmwfdwNlxjjzLsFLt101fY/essDCtynVursuySJ0bKSm26W+OH4yZkcqmmUNJ2/AZADGBjlrCi321UhHJW7+uNUx1cg7sIM8XBsUNbxmbFR0OJfT1cfQoR0KhnyEGX4MvfeMSWXX2cgLLwLTxGygqgtJSthgyeGY83PbLEqfb5fizWT1CC990FD688kNusO0mGCa1LJy8EhMcOgRAQUntMsbdZZDTefbpI5QaoE9X5wyPcGyhmxrzFSERNqE/E0M35eUU1XC0J9wMn8aXYBRejOrqyG5aMP5uAP6b9K+6x5OS5I2fAtArtLfHzVV0TJTQ18eRIxwJhV7B8QAIIbjt3MXE58H7Q2Dnb5/BrFn82l3rbi52FsEfArKRAvJ0Haskb8ACbZK0mwwAwPTCk5QN7IfctQuzubZHr6+0Op2n52qpkjGBXZ3ae4RqufTlNcofGSKiCCyDXPMZOBlbVGSf3K7Oc2fDufHn0iWgi72td/+ziTfBrtx9dY9XWMiH8UXo0ZEYndgCBis6Ikro60EeO8bhUOgd1d/RaDBgS77h+i33s3XfdzxoK74oyiu0hUS7NZd4XwepvlyTxTOf5O/n/J17KrQdqE5+9AY+y+DJnS9iOqBNQvsbtEyZ6474Y6JEu/Hbb+G110jPPwlATECM07i9Hvk/AIw+NcpIhIURVuLYPL3FkbL91MMvKqLIAD31EVyZ5fwLc9uohc59w8KIK9SRWlwjx76gACpsC6kyM0kJg6HGOOKC1eIohYYS+nrIy06lwAfiY/o7tRttf23FBTk8P9bRnlGZT8m4USRNH6qdB7SaqR7F3+jPo+c9SrBBy8JZY1vr9cXODzmq0xaAHbjzAEUPFdHV6m+vYV908QxeXnMbJ4u0EEz1+DJAZHRvHhj/AF//pUaM2Sb0ucWtJPSPPw7e3lrora0pKqLQCH28Y7hq9tP25jmJc7hswGXOfYWgu1c4xy3VFk1JCcHBYDTC119DVhaZ/hDlG9FKL6DoCCihr4csk+aZdglyDkFcNlULbeR7VfJRAgzrksgYkz/p+mJumQXDboOczGNk+NcaskPh4629wM+2vSnCc4q5f7p23DWwK34GP0L1AZTorZRVlLJiAtx1ITzfQ5tUrenRCyF4csqTDI+pMUkYFESYPoAsU1qLvg/Hj4PVyulnHuasu+CXn99t2ee5Q2EhRUbwN/hx5cib+OjKj7Ass/DmJW+67D44uC/HfcvJKrIlA5w8yaIZIB6B15ZdCCdPkuUPUYHtu66SonVRQl8POWZtxWe4r/NCoqenPcuE097k+4AUcO/Z93FZcQ8K9ZV8adtg5PgXb5NeOy29Q+FrE/pcW6Tl676Oa1XpkaFGbSI2b9RgSmyTinujbPcbnGvn1MeIyCFsDywk63g98efmkJqKjI/H+ugjvD8YksPhlT1rWuZZjcEWuvE3BqATOq4edHW9i+tGhWlLi3cvvwtKS2H/fl60fau87WJI/fh1MvwhMlyFbRQOlNDXQ3ax9hW55uYMXjovRhU7Shr4GfyI8dcmzfJs2vbS7tc51cGFvsqjr8mPsx2LdkJtGTPPR6bwv9UqVob5hjXqWVdOvguLHtZ/2EJbGaSn02sRDMt8nNO2kFpJeRO2hfQ0tslYf2/3fll6dB0AwLv7PiJtzQuwz/mD8T7Dj5QaILbLWa5uV5yhKKGvhxxbFkhNjx4gslqbv8GfmBBnD+qgJYN0m6AsOds57bKj4OPrWnyqF2jr0V9zJ6t2LqriyN1HGvWs4WdfSVw+vFH8a+OMdJfsbI6Fwu5o+MMWicu1tOKuVpmZrucEqjx6H/eEPranNv+zdhicm/EU2Vu0TUkeOvsBAsrgty7aJHNccHfP2K3oFCihrwspOVWqxUFd1ZHvFuL4j+Rv9Cc6NNbp+gm/CjL9YdnoxTw19amWtbWF8PFxPZscWM37HJZQe7/XwgcLCfapXSCtPvR6L8ZlGEiXBY0z0h2sVpgzx366UcvyxFzZeh697NIFS1AAlNWoHVQVo3dRUM4V3j0cufGHdXlsS/oKgAnx5zA5O5CTtiUNPW2prAoFKKGvTXk5nHsu6HQc8ysnUgTgb6wdwugZ6fhq7G/wJzLIeeLxZBBYdRATEd/CBrccvr5BLtur4vMAvr2dM5LCfMNc/n25Q6A0YpZlDXdsLCdO8KN/Vq3mFnmWKzIzWToVDH+H/DA/KHZ8wJQUmpACAvzdrG4a4/x79t4ACyHCl4k9JjLu3BsACDD4qxx6hRNK6GuSksKb+T8x+Sb4MAF6RQ9w2S2+WgzUz+BHcEgXl/26BnZrETNbA2/f2h69oEbp22CHJ7pozCJ+m/dbk58XhDcFshQuvRRKSpo8Ti0KClhUYxdH/wpBAa0g9OvXw1ln8cx47TRkiZW0fz5vv1xUpJXY8PdzU+i9nMtH/NodBvp2J8AYwNxLHmFY9DCem/6804exQqF+G2qSksK8S+GHXmD2hofPe9Rlty7RfezH/kZ/fEIi8bIt+OxX6hDImrnkHQmdjy9GW/WGOdEzsCyzYH3YWqvf01OeZkqvKTw//Xn6RfRr8vMC9b4UGiR/M3/BvotGuywS1yTMZip0MC5gAO9f/j59w/pyU2oYZp2buzU1g+InHmbx6HyntnEZ/9AWON19N0XrtHIF/u569GibzMcJrf+xUOgWpIUNo/yj2LFgB7eMuMVD1is6C0roayBTUvC3LZp8aMJDdW7obYxyCHiQdxAiOBgfmy71Mzquda1RBqBDYTDgbfvw8gsMqzPtb/H4xXx343f2SolNJVCv5XEuPwcGTdrDqT+b/u3ACbMZszf0D+rFdYOv49Bdh+jqG0WZzkp5ZcuukP2y8gDP2rz5R8/VnIY0QzFyzRp+XvcST4dpVSrdzboBmDtsLj/3d8z7xEb08pzBik6JEvoaZL77GkVGeOmCl1g+uZ5Uv1jH5GuQdxAEB6OzlWDvH67FrYWELv6uQzodAi8vSmyRgoiYli+QFejtPCew6k8P5bmbzZiNEFhtwjO2q/ZvdHTPL555hisKC/k9QKt/NKPPDOYkzmGVvAiAXe8+y6S5sMpWs6yqpIS7xPZyxOC7Rfetp6dCoYTemVOn2FyiVWnsE9an/r5hYRh0Bgw62yqhrl3t2+f17zYEISFC+HfsGuAGAxabEz+he8tvQRc38nyn86JCU/MHtViQ27dRaIRAv1B7c+LM+QD8/N9Xmv+Mujh8mOQwSPCO4+u/fE334O4Mv/YeAJb0THHq2tgJbK+4HvbjWJVKqWgAJfTV2buXOZdqh33DGvaSshZnkb3EVnfEx4cKmyj27juGLkWCrn4d2JsHp4m/xi6Aagpjrndeb5BT7OZG2HWRkwMGA1kvP41V57xV4pBhMxiYb2Rt3sbmPaM+kpNJCYM+oQ6nYVS/8znPFMx3Nb4gNdajJ9JRAC02KLaejgqFEnpn9u8n3wdCjMH0Dms4VBHsE6yFbWxE+mhi2L37YPoPPIez4ke0mKmtgsHxbcSod1FL18OE+0fw5+1/Unp3FsPSIae51SyXLePp8dBlsXYaGBxlv6QTOi6q7MUfvibKLC2TfWM9dJDDYdCn22B7mxCCS4PG1OobYGxkBTyd47+uSqVUNIQS+mpkP/cEAMsmLWvS/V/O+57bR95O9+DufHLNp6y+eLUnzWt9qnn0rRWCSohKwDsknPASQY6lGYun8vLY+Z/XWTrV0dQ/0jlVdkTUMCr0cGDfz01/Tl388ANpT/+NMi/oGzPI+blztC0bfaptMdmUtQff/OUbVkxe0eR1C4ozByX0VRw9yneB2qKaAZEDmzREYnQiKy9aiU7oCPcLJ8TH/ZS5dkk1j94+F9EaCEG41ZucysKmj7FnD0+NtRCi92dMtzHohd5ptyaAwdO0BUZ/rHddKbI5lL75OrO0Pc+dSkYAnN1zEhtnb2RrzN/tbY0O3QDT+0xn6YSlzbJTcWaghL6KrVv5n8na4eAug+vve6bQBh59FeEVXuRUNMOjP3CAzbFwYdxkNs7ZiGmpyal0A8CAETPok6/nk8yNzTPWBb8W7GFXNPQM6cnIriOdrgkhmBQ/iR5dHGsOlFeuaEmU0NuoOHSAo6Ewucd5anKrirby6IHwzEJy/cCcvKdJ9xeln+BECAzoPhwfL59aIg8gdDom54ez2TsLq6y9EKzJlJeTclqrKvnTnJ/qXF8QONjxAeCt9/bc8xWKGnReoU9Lg+Rkt7ufOKn9x/zL0BtbyqKORxt69Hn94wG4d9Pf6+9YB+n52iYm3cPqL+7Vp9SPAi8LReUe3G1qxQqSoqz4CW+6BdVdAkP0cix0au5iM4WiPjqt0Mu4OE6Mcr8m9/GMgwDEh8S3kEUdkDb06G+Yci8AeksjPW2rFSoryS1wvWlMTYy296qweq4cQmpBGq+NhHHxExqsOXNs0TF23bbLY89WKFzh1XCXDkhREf+YCH+bDEdMR+kpQrXaIpF17NZdWcmRjAMA9Ajp4brPmUgbevSjY0YSuA38Khvpi4waBWYzOaO0ifCam8bUxKDT3rGi0nNCf6pSW+h1+YDLG+yrft8UrUHn9Oi//NK+21FGUQZER1MWEwX/+79wyy2a6FfHZOKP8DKCha/y6KvThh49gYEEloG5tHETsl+ZdxB+WTJHjyUBDS/0qnovT9a8Kbfl5fcLb3qBN4XCk3Q+of/Pf6i47hpMti398goyeX1QGT7LYNWH9/Pc3jc4kmTbCu/gQdi9GwoLSQ6HQYZuqrxrdap59F66Vv7yFxBAQDmYyxu3C9Q/Jmp73P5jbAUC0WCtoZYI3VQJfWssMlMo3KFBVRNCrBFCZAoh9lRrCxNCfCeESLb9DLW1CyHEi0KIFCHEbiHE8JY03hWWD9/HWG3+LvfATlbYtrlbOBPumw6Pf7dMK107sD97pwwFs5lCIwQZGrk6sbNTzaNv9cnCwEACy6GwohGTpEVF9NBqiHEyCC7pMa3Bna6qQlKeDN2UW7RvB0roFe0Fd9zXtcCMGm0PAN9LKfsC39vOAS4A+tr+3Aqs8oyZbpKby+H9m5yaTHu2cazGuiXd71vJvulKXhwDCXfA1ifsYhAAAA2ASURBVPee1vbtVLnMzuja8NtNlUdvqSb027Y57c5Ui127MFfLUhzT59wGH9MioZtKJfSK9kWD/5OllD8DNYuOXAK8ZTt+C7i0WvvbUmMLECKEaL2dNz7+mPeDUwGYH6V9NmWfTMZa7S39y2HNcIhMXM9x2wfAqqyvKDRCQCNqgitaGG9vAisEhUUm2LULUlIomDCK/PvvrPuebdvYa5tvjw2K5cYhDafKGr20TwaXoRspISPDfZstFnjnHcoLtMlYJfSK9kJTXbYuUsp0ANvPqmpR3YDUav3SbG21EELcKoTYJoTYlpVVez/PplCwP4nHJ2mVJ18b+SgBZbCn7IT9up/el5hqId8yW7XJXwJyNaH3cb1HqqJtCLB6YSrLZ/f0RNi4kV6LoE/w23X2z0o/zJEweHbqM6Tek1pvDnsVVaEblx79ypVYY6LhpZfcM/i999h/700cT9c2E1FCr2gvePq7uatArnTVUUq5Wko5Uko5MrKutMdGsu/EdqSAp6c+jS4snNBS2Bms7T3aK7QXG69Yh6FaWvZq28LE48GQ7wP+dWyGrWgbAjFyNBSG3g7bsneT4wfZPpV1Vps8lXMMgPiQ+hdJVcdgE2NXMfrsP38nYglc/8cDMGwY3FnPtwmg8M3XGHgnLJ6mnSuhV7QXmir0GVUhGdvPTFt7GhBXrV8scKrp5jWOfSZt05CEqAQICyOsBA7bsuu+/svXjOp3PvtdfKZY9FCpgwD/0NoXz3BWXriS6xKua5NnBwgf+/Hvxx1zL6cLT7vsf7rgJADRAdFuP6O+0M2e7H2YfOGD3sUsjkzisuxXKNlcR6XLY8f4uGCz89hK6BXthKYK/Tpgtu14NvBFtfabbNk3Y4H8qhBPi5Obyz7vAnzwomdITwgOJitE+482IKyftpGITsdj5z5GuG84S8cvJTE6kftLHYlBgaHuC8SZwu2jbuf9K95vk2cHVoumbMtx1Lwpq3Tt0WeUaCHALgHub/hi8NJ+R1yFbo4VptmPnx0P/x4Az6x/2PVAW7fy9lDnJiX0ivaCO+mVHwCbgX5CiDQhxM3ACmCqECIZmGo7B/gKOAKkAK8DC1vEalfs38/eSOjv113bxFqn48bJ2rZtK6Y9bU8PXDZpGdlLslkxZQU7F+xklq9j04auwaqYWXsiwOwQ9G+6O4S41FLq3NGqxeNOl2uToI3x6O2hG0sNobdaOWapPXe0LmezNklbA8vuJLbEwnXh51YbuwNvI6noVLiTdXOdlDJGSmmQUsZKKf8ppcyRUk6WUva1/cy19ZVSyjuklL2llIOllNta/hVs/P47+yJhYMwQe9OKKSuQD0tm9ZtV521hIY6kIFW1sn0ReON8+/HpaglRJRUljpOnn4bgYMjKIsNqxk8aGrVbk9GghYfKa354nD7NsUArMRZfe9P8wrPYGVpG/mc1vuGYzSS/9iT/397dx1ZV3gEc//7ovS0pSC+0IH2jL0B5GYyXQaSCKC/K6+YUJKKCLsWxZbO4ABNmIFEzCUhEyRwZjCzGTSQiCmEKLgyJJqYMhDFeZyltKe+kaBkBBPrsj/PQe1tK8dL23p5zf5/kpuc857mH5zz3uT/Ofc5zznPFB+N+GHzsgZ7Rq5bCM7eBntm6kfIA9M2+eZq2hiSnBefz1EDfskz88WyGdRlGzzon1qFn9KdeeYGBT/6PbQuns68TpMSFd9Ob3wb6q5frjM8vK6M0AF2Tghd2J09eSHUrmLJrXu28q1bx8v3OYr+84cF9R/qxEUrdgjcC/cWLfHryCwBG544O660puX1qllPbRm7Iv7q9jHYZfP6zzxlc53L+5YN7Yf9+ANb0gd2p8FblZj7tBqZNeDe9xWd0AeDKyWO1N5SWUhqA7OSuLB+7nHcffZeRg6YA8GVc7ctOpz55n/fsXDWh0xXGtYoLqyxKNRd3B/odO2DaNNiwgS3Z10nxJTEwNbynLvhyg2f02qfaMvlH1v7P+/iLhVQO7kN1eRlnbVz/wM7+OHPQL8Lad2qffMRAaVntRwVfO3qEinaQndaL5+55jql9p+KP8/N6VT4XfNc5N20SVFXBZ5/xcWURAOseW0d8XDzbn9nO3Hvn3tnBKtUM3B3oKyv5aOdfqVj+Clu6wZi8ceE/lCzg8nldY8DiJ2rP6VrwMCS/AEs/WcDpOifwk3pPCmvfiRk55JyHAxdKaqVXVBzgeivI7lh7ToNefUYA8Ih/PQcW/pKqsSP4sIchPT6l5rHEw7OGs+TBJWGVQ6nm5OpAvzNdeORxuGfoIc62gbE9JtzRfsqfL6eksOT2GVVUpHTIuGmCbYC1X73D6Tpd8jlh3CwFQCBA+gU4faUSrl+vSS4968xOVvex1QMfKwTgiywoqP6QpPmwqQeMzHpAZ4lSLZarA/2ldokAnLA3tA7rMuyO9pOZlElO+zADhIqoohlFlKYurpX2VRr8PQ9GJPauSUvwhTn3qt9P+0vwzekymDnTSTt3jtJiZ8BY3UDfqe3dLHng9wBc/i44+qdfmIMAlIokVwf6+7LuY9XwpTXrOmrGu/xxfpK61D81ZFZKN9LuSqNnSs872nfgMvy7MwzwrXYehVBYyNofgCBkJmXelH/u/b9jfLGwJ+Ta/agwBwEoFUmuDvQAM0bMrlmO+OQYKqJCA/2kDsFfb51TcigpLGHPzD13tN/2drTmnlQ4fuE4e0u+ZHN3MJhbjoVPqg6mHyk8Qv/O/evNp1RL4PpAD7D9me2sn7I+2sVQzUx6Bs/YX31idc1y+w5pJPgSwu+2sRL7Bkdqlf3xVT72lwLw9k/fvsU7IHDV+eq0xkdWks77qlo2T5wCD88afvtMyv1atWLRqEVUm2rykvPYMWMHC7YtoGBAQaN2O3TGy7BmIgArdq+iKguyfSlM7zf9lu8JXLgGQLfW6TpeXrV4ngj0KnbMGxa8K3Vw+mA2P7W50fuckDeBo78uJucP3Vhr758b3ya7wfdkxXcETtA2KaXR/75Szc0TXTdKNVZ2cldWTlxZs56S2HAAT5vzEgC5nXo0a7mUagoa6JWynv3Rszxlb5ANtEluMO9D+dOYkz+HZWOWRaBkSjWOdt0oFaKTnYs86a6Gz+gTfAm89tBrESiRUo2nZ/RKhQi0TgLgUly9M2Aq5Uoa6JUKkTd7EQBV1Zdvk1Mp99CuG6VCPDp0BvO+K2fWkFnRLopSTUYDvVIh/HF+Fo1eFO1iKNWktOtGKaU8TgO9Ukp5nAZ6pZTyOA30SinlcRrolVLK4zTQK6WUx2mgV0opj9NAr5RSHifGRP+ZHiJyFii7w7enAOeasDhupnXh0HoI0rpweLUesowxHW+XqUUE+sYQkZ3GmEHRLkdLoHXh0HoI0rpwxHo9aNeNUkp5nAZ6pZTyOC8E+pW3zxIztC4cWg9BWheOmK4H1/fRK6WUapgXzuiVUko1wNWBXkTGishhESkWkXnRLk9zEpFMEdkmIgdFZL+IzLLpHUTkHyLytf3b3qaLiCy3dbNXRAZG9wialojEichuEdlk13NEpMjWw1oRibfpCXa92G7Pjma5m5qIBERknYgcsm0jPxbbhIj8xn4v9onIGhFpHattoj6uDfQiEge8BYwDegNTRaR3dEvVrK4Bs40xvYAhwK/s8c4DthpjugNb7To49dLdvn4OrIh8kZvVLOBgyPpiYJmth/NAgU0vAM4bY7oBy2w+L3kT2GyM6Qn0w6mTmGoTIpIOFAKDjDF9gDjgcWK3TdzMGOPKF5APbAlZnw/Mj3a5Inj8G4AHgcNAqk1LBQ7b5T8BU0Py1+Rz+wvIwAlgI4FNgODcDOOr2zaALUC+XfbZfBLtY2iiemgHHK17PLHWJoB04BjQwX7Gm4AxsdgmbvVy7Rk9wQ/3hgqb5nn2p+YAoAi42xhzEsD+7WSzebl+3gB+C1Tb9WTgG2PMNbseeqw19WC3f2vze0EucBb4i+3G+rOItCHG2oQx5jiwFCgHTuJ8xruIzTZRLzcHeqknzfNDiESkLfAB8LwxpqqhrPWkub5+RGQicMYYsys0uZ6s5ntsczsfMBBYYYwZAFwk2E1TH0/Whb0G8TCQA6QBbXC6qeqKhTZRLzcH+gogM2Q9AzgRpbJEhIj4cYL834wx623yaRFJtdtTgTM23av1MxT4iYiUAu/hdN+8AQRE5MZk96HHWlMPdnsSUBnJAjejCqDCGFNk19fhBP5YaxOjgaPGmLPGmKvAeuBeYrNN1MvNgf5fQHd7ZT0e5+LLxiiXqdmIiACrgYPGmNdDNm0EnrbLT+P03d9In25HWgwBvr3xc97NjDHzjTEZxphsnM/8n8aYJ4FtwGSbrW493KifyTa/J87ejDGngGMi0sMmjQIOEGNtAqfLZoiIJNrvyY16iLk2cUvRvkjQmBcwHvgvcAR4MdrlaeZjHYbz83IvsMe+xuP0LW4FvrZ/O9j8gjMq6QjwH5wRCVE/jiaukweATXY5F9gBFAPvAwk2vbVdL7bbc6Nd7iaug/7ATtsuPgLax2KbAF4CDgH7gHeAhFhtE/W99M5YpZTyODd33SillPoeNNArpZTHaaBXSimP00CvlFIep4FeKaU8TgO9Ukp5nAZ6pZTyOA30Sinlcf8H+GWpQ4k1ajsAAAAASUVORK5CYII="/>
          <p:cNvSpPr>
            <a:spLocks noChangeAspect="1" noChangeArrowheads="1"/>
          </p:cNvSpPr>
          <p:nvPr/>
        </p:nvSpPr>
        <p:spPr bwMode="auto">
          <a:xfrm>
            <a:off x="3952071" y="30385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00" y="2412000"/>
            <a:ext cx="5410421" cy="3564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1869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66725"/>
            <a:ext cx="12192000" cy="44291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IN" sz="4800" b="1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None/>
            </a:pPr>
            <a:endParaRPr lang="en-IN" sz="4800" b="1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None/>
            </a:pPr>
            <a:endParaRPr lang="en-IN" sz="4800" b="1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None/>
            </a:pPr>
            <a:r>
              <a:rPr lang="en-IN" sz="4800" i="1" dirty="0">
                <a:latin typeface="Roboto" panose="02000000000000000000" pitchFamily="2" charset="0"/>
                <a:ea typeface="Roboto" panose="02000000000000000000" pitchFamily="2" charset="0"/>
              </a:rPr>
              <a:t>Can we predict </a:t>
            </a:r>
            <a:r>
              <a:rPr lang="en-IN" sz="4800" b="1" i="1" dirty="0">
                <a:latin typeface="Roboto" panose="02000000000000000000" pitchFamily="2" charset="0"/>
                <a:ea typeface="Roboto" panose="02000000000000000000" pitchFamily="2" charset="0"/>
              </a:rPr>
              <a:t>Stock Prices </a:t>
            </a:r>
            <a:r>
              <a:rPr lang="en-IN" sz="4800" i="1" dirty="0">
                <a:latin typeface="Roboto" panose="02000000000000000000" pitchFamily="2" charset="0"/>
                <a:ea typeface="Roboto" panose="02000000000000000000" pitchFamily="2" charset="0"/>
              </a:rPr>
              <a:t>with</a:t>
            </a:r>
          </a:p>
          <a:p>
            <a:pPr marL="0" indent="0" algn="ctr">
              <a:buNone/>
            </a:pPr>
            <a:r>
              <a:rPr lang="en-IN" sz="4800" b="1" i="1" dirty="0">
                <a:latin typeface="Roboto" panose="02000000000000000000" pitchFamily="2" charset="0"/>
                <a:ea typeface="Roboto" panose="02000000000000000000" pitchFamily="2" charset="0"/>
              </a:rPr>
              <a:t>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37136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Data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News</a:t>
            </a:r>
          </a:p>
          <a:p>
            <a:pPr fontAlgn="base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New Launches</a:t>
            </a:r>
          </a:p>
          <a:p>
            <a:pPr fontAlgn="base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Securing of Contracts</a:t>
            </a:r>
          </a:p>
          <a:p>
            <a:pPr fontAlgn="base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Employee Layoffs</a:t>
            </a:r>
          </a:p>
          <a:p>
            <a:pPr fontAlgn="base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Investor Sentiment</a:t>
            </a:r>
          </a:p>
          <a:p>
            <a:pPr fontAlgn="base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Accounting Errors or Scandals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03807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71700"/>
            <a:ext cx="12192000" cy="2409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i="1" dirty="0">
                <a:latin typeface="Roboto" panose="02000000000000000000" pitchFamily="2" charset="0"/>
                <a:ea typeface="Roboto" panose="02000000000000000000" pitchFamily="2" charset="0"/>
              </a:rPr>
              <a:t>Why do top firms hire</a:t>
            </a:r>
            <a:r>
              <a:rPr lang="en-IN" sz="4800" b="1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IN" sz="4800" b="1" i="1" dirty="0">
                <a:latin typeface="Roboto" panose="02000000000000000000" pitchFamily="2" charset="0"/>
                <a:ea typeface="Roboto" panose="02000000000000000000" pitchFamily="2" charset="0"/>
              </a:rPr>
              <a:t>Quantitative Analysts </a:t>
            </a:r>
            <a:r>
              <a:rPr lang="en-IN" sz="4800" i="1" dirty="0">
                <a:latin typeface="Roboto" panose="02000000000000000000" pitchFamily="2" charset="0"/>
                <a:ea typeface="Roboto" panose="02000000000000000000" pitchFamily="2" charset="0"/>
              </a:rPr>
              <a:t>to build </a:t>
            </a:r>
          </a:p>
          <a:p>
            <a:pPr marL="0" indent="0" algn="ctr">
              <a:buNone/>
            </a:pPr>
            <a:r>
              <a:rPr lang="en-IN" sz="4800" b="1" i="1" dirty="0">
                <a:latin typeface="Roboto" panose="02000000000000000000" pitchFamily="2" charset="0"/>
                <a:ea typeface="Roboto" panose="02000000000000000000" pitchFamily="2" charset="0"/>
              </a:rPr>
              <a:t>Predictive Models?</a:t>
            </a:r>
          </a:p>
        </p:txBody>
      </p:sp>
    </p:spTree>
    <p:extLst>
      <p:ext uri="{BB962C8B-B14F-4D97-AF65-F5344CB8AC3E}">
        <p14:creationId xmlns:p14="http://schemas.microsoft.com/office/powerpoint/2010/main" val="40746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4117" y="1476372"/>
            <a:ext cx="5859318" cy="1110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Roboto" panose="02000000000000000000" pitchFamily="2" charset="0"/>
                <a:ea typeface="Roboto" panose="02000000000000000000" pitchFamily="2" charset="0"/>
              </a:rPr>
              <a:t>Autoregressive Moving Average (ARMA)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5300" y="2948998"/>
            <a:ext cx="6076951" cy="342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Named after </a:t>
            </a:r>
            <a:r>
              <a:rPr lang="en-US" dirty="0"/>
              <a:t>the</a:t>
            </a:r>
            <a:r>
              <a:rPr lang="en-IN" dirty="0"/>
              <a:t> statisticians </a:t>
            </a:r>
            <a:r>
              <a:rPr lang="en-IN" b="1" i="1" dirty="0"/>
              <a:t>George Box</a:t>
            </a:r>
            <a:r>
              <a:rPr lang="en-IN" dirty="0"/>
              <a:t> and </a:t>
            </a:r>
            <a:r>
              <a:rPr lang="en-IN" b="1" i="1" dirty="0"/>
              <a:t>Gwilym Jenkins</a:t>
            </a:r>
            <a:r>
              <a:rPr lang="en-IN" dirty="0"/>
              <a:t>.</a:t>
            </a:r>
          </a:p>
          <a:p>
            <a:r>
              <a:rPr lang="en-IN" dirty="0"/>
              <a:t>Made in </a:t>
            </a:r>
            <a:r>
              <a:rPr lang="en-IN" b="1" i="1" dirty="0"/>
              <a:t>1970</a:t>
            </a:r>
            <a:r>
              <a:rPr lang="en-IN" dirty="0"/>
              <a:t>.</a:t>
            </a:r>
            <a:endParaRPr lang="en-IN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0" name="Picture 2" descr="Image result for box and jenk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1" y="1035772"/>
            <a:ext cx="4211030" cy="463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187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3052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7443"/>
            <a:ext cx="10515600" cy="2755611"/>
          </a:xfrm>
        </p:spPr>
        <p:txBody>
          <a:bodyPr/>
          <a:lstStyle/>
          <a:p>
            <a:r>
              <a:rPr lang="en-IN" b="1" i="1" dirty="0">
                <a:latin typeface="Roboto" panose="02000000000000000000" pitchFamily="2" charset="0"/>
                <a:ea typeface="Roboto" panose="02000000000000000000" pitchFamily="2" charset="0"/>
              </a:rPr>
              <a:t>Neural Networks 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have been commonly used to predict stock prices.</a:t>
            </a:r>
          </a:p>
          <a:p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Many </a:t>
            </a:r>
            <a:r>
              <a:rPr lang="en-IN" b="1" i="1" dirty="0">
                <a:latin typeface="Roboto" panose="02000000000000000000" pitchFamily="2" charset="0"/>
                <a:ea typeface="Roboto" panose="02000000000000000000" pitchFamily="2" charset="0"/>
              </a:rPr>
              <a:t>academic papers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 have come out each with varying degrees of success.</a:t>
            </a:r>
          </a:p>
          <a:p>
            <a:r>
              <a:rPr lang="en-IN" b="1" i="1" dirty="0">
                <a:latin typeface="Roboto" panose="02000000000000000000" pitchFamily="2" charset="0"/>
                <a:ea typeface="Roboto" panose="02000000000000000000" pitchFamily="2" charset="0"/>
              </a:rPr>
              <a:t>Development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 is limited to academics since coding </a:t>
            </a:r>
            <a:r>
              <a:rPr lang="en-IN" b="1" i="1" dirty="0">
                <a:latin typeface="Roboto" panose="02000000000000000000" pitchFamily="2" charset="0"/>
                <a:ea typeface="Roboto" panose="02000000000000000000" pitchFamily="2" charset="0"/>
              </a:rPr>
              <a:t>Neural Networks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 is very </a:t>
            </a:r>
            <a:r>
              <a:rPr lang="en-IN" b="1" i="1" dirty="0">
                <a:latin typeface="Roboto" panose="02000000000000000000" pitchFamily="2" charset="0"/>
                <a:ea typeface="Roboto" panose="02000000000000000000" pitchFamily="2" charset="0"/>
              </a:rPr>
              <a:t>complex</a:t>
            </a:r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16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49" y="1870432"/>
            <a:ext cx="7674005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1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83708"/>
            <a:ext cx="12192000" cy="2409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i="1" dirty="0">
                <a:latin typeface="Roboto" panose="02000000000000000000" pitchFamily="2" charset="0"/>
                <a:ea typeface="Roboto" panose="02000000000000000000" pitchFamily="2" charset="0"/>
              </a:rPr>
              <a:t>Why </a:t>
            </a:r>
            <a:r>
              <a:rPr lang="en-IN" sz="4800" b="1" i="1" dirty="0">
                <a:latin typeface="Roboto" panose="02000000000000000000" pitchFamily="2" charset="0"/>
                <a:ea typeface="Roboto" panose="02000000000000000000" pitchFamily="2" charset="0"/>
              </a:rPr>
              <a:t>Recurrent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134357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411</Words>
  <Application>Microsoft Office PowerPoint</Application>
  <PresentationFormat>Widescreen</PresentationFormat>
  <Paragraphs>59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Roboto</vt:lpstr>
      <vt:lpstr>Arial</vt:lpstr>
      <vt:lpstr>Gill Sans MT</vt:lpstr>
      <vt:lpstr>Calibri</vt:lpstr>
      <vt:lpstr>Cambria Math</vt:lpstr>
      <vt:lpstr>Times New Roman</vt:lpstr>
      <vt:lpstr>Calibri Light</vt:lpstr>
      <vt:lpstr>Office Theme</vt:lpstr>
      <vt:lpstr>Gallery</vt:lpstr>
      <vt:lpstr>PowerPoint Presentation</vt:lpstr>
      <vt:lpstr>Problem Statement</vt:lpstr>
      <vt:lpstr>PowerPoint Presentation</vt:lpstr>
      <vt:lpstr>Data Points</vt:lpstr>
      <vt:lpstr>PowerPoint Presentation</vt:lpstr>
      <vt:lpstr>PowerPoint Presentation</vt:lpstr>
      <vt:lpstr>Neural Networks</vt:lpstr>
      <vt:lpstr>PowerPoint Presentation</vt:lpstr>
      <vt:lpstr>PowerPoint Presentation</vt:lpstr>
      <vt:lpstr>Conditional Memory</vt:lpstr>
      <vt:lpstr>Recurrent Neural Networks</vt:lpstr>
      <vt:lpstr>PowerPoint Presentation</vt:lpstr>
      <vt:lpstr>Decay of Information through time</vt:lpstr>
      <vt:lpstr>Long Short Term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</vt:lpstr>
      <vt:lpstr>Data Pre-processing</vt:lpstr>
      <vt:lpstr>Data Splitting</vt:lpstr>
      <vt:lpstr>Model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Using Machine Learning</dc:title>
  <dc:creator>Kevin Mathew T</dc:creator>
  <cp:lastModifiedBy>Kevin Mathew T</cp:lastModifiedBy>
  <cp:revision>39</cp:revision>
  <dcterms:created xsi:type="dcterms:W3CDTF">2018-08-03T13:47:58Z</dcterms:created>
  <dcterms:modified xsi:type="dcterms:W3CDTF">2018-08-04T11:05:08Z</dcterms:modified>
</cp:coreProperties>
</file>